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9" r:id="rId1"/>
  </p:sldMasterIdLst>
  <p:sldIdLst>
    <p:sldId id="256" r:id="rId2"/>
    <p:sldId id="257" r:id="rId3"/>
    <p:sldId id="274" r:id="rId4"/>
    <p:sldId id="258" r:id="rId5"/>
    <p:sldId id="259" r:id="rId6"/>
    <p:sldId id="260" r:id="rId7"/>
    <p:sldId id="261" r:id="rId8"/>
    <p:sldId id="263" r:id="rId9"/>
    <p:sldId id="264" r:id="rId10"/>
    <p:sldId id="265" r:id="rId11"/>
    <p:sldId id="266" r:id="rId12"/>
    <p:sldId id="267" r:id="rId13"/>
    <p:sldId id="268"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37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D290233-0DD1-4A80-BB1E-9ADC3556DBB6}" type="datetimeFigureOut">
              <a:rPr lang="en-US" smtClean="0"/>
              <a:t>12/29/2017</a:t>
            </a:fld>
            <a:endParaRPr lang="en-US"/>
          </a:p>
        </p:txBody>
      </p:sp>
      <p:sp>
        <p:nvSpPr>
          <p:cNvPr id="8" name="Slide Number Placeholder 7"/>
          <p:cNvSpPr>
            <a:spLocks noGrp="1"/>
          </p:cNvSpPr>
          <p:nvPr>
            <p:ph type="sldNum" sz="quarter" idx="11"/>
          </p:nvPr>
        </p:nvSpPr>
        <p:spPr/>
        <p:txBody>
          <a:bodyPr/>
          <a:lstStyle/>
          <a:p>
            <a:pPr algn="r"/>
            <a:fld id="{F7886C9C-DC18-4195-8FD5-A50AA931D419}" type="slidenum">
              <a:rPr lang="en-US" smtClean="0"/>
              <a:pPr algn="r"/>
              <a:t>‹#›</a:t>
            </a:fld>
            <a:endParaRPr lang="en-US" dirty="0"/>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90233-0DD1-4A80-BB1E-9ADC3556DBB6}"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90233-0DD1-4A80-BB1E-9ADC3556DBB6}"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7D290233-0DD1-4A80-BB1E-9ADC3556DBB6}"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D290233-0DD1-4A80-BB1E-9ADC3556DBB6}" type="datetimeFigureOut">
              <a:rPr lang="en-US" smtClean="0"/>
              <a:t>12/29/2017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D290233-0DD1-4A80-BB1E-9ADC3556DBB6}" type="datetimeFigureOut">
              <a:rPr lang="en-US" smtClean="0"/>
              <a:t>12/29/2017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290233-0DD1-4A80-BB1E-9ADC3556DBB6}"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90233-0DD1-4A80-BB1E-9ADC3556DBB6}" type="datetimeFigureOut">
              <a:rPr lang="en-US" smtClean="0"/>
              <a:t>12/29/2017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12/29/2017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12/29/2017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D290233-0DD1-4A80-BB1E-9ADC3556DBB6}" type="datetimeFigureOut">
              <a:rPr lang="en-US" smtClean="0"/>
              <a:t>12/29/2017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FE4BAC9-6D41-4691-9299-18EF07EF0177}"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220" r:id="rId1"/>
    <p:sldLayoutId id="2147484221" r:id="rId2"/>
    <p:sldLayoutId id="2147484222" r:id="rId3"/>
    <p:sldLayoutId id="2147484223" r:id="rId4"/>
    <p:sldLayoutId id="2147484224" r:id="rId5"/>
    <p:sldLayoutId id="2147484225" r:id="rId6"/>
    <p:sldLayoutId id="2147484226" r:id="rId7"/>
    <p:sldLayoutId id="2147484227" r:id="rId8"/>
    <p:sldLayoutId id="2147484228" r:id="rId9"/>
    <p:sldLayoutId id="2147484229" r:id="rId10"/>
    <p:sldLayoutId id="2147484230" r:id="rId11"/>
  </p:sldLayoutIdLst>
  <p:transition spd="slow">
    <p:cover/>
  </p:transition>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ourtlistener.com/opinion/1288391/state-v-ballard/" TargetMode="External"/><Relationship Id="rId7" Type="http://schemas.openxmlformats.org/officeDocument/2006/relationships/hyperlink" Target="http://www.ncleg.net/gascripts/statutes/statutelookup.pl?statute=7A-454" TargetMode="External"/><Relationship Id="rId2" Type="http://schemas.openxmlformats.org/officeDocument/2006/relationships/hyperlink" Target="https://supreme.justia.com/cases/federal/us/470/68/case.html" TargetMode="External"/><Relationship Id="rId1" Type="http://schemas.openxmlformats.org/officeDocument/2006/relationships/slideLayout" Target="../slideLayouts/slideLayout2.xml"/><Relationship Id="rId6" Type="http://schemas.openxmlformats.org/officeDocument/2006/relationships/hyperlink" Target="https://casetext.com/case/state-v-tatum-35" TargetMode="External"/><Relationship Id="rId5" Type="http://schemas.openxmlformats.org/officeDocument/2006/relationships/hyperlink" Target="http://www.ncleg.net/gascripts/statutes/statutelookup.pl?statute=7A-450" TargetMode="External"/><Relationship Id="rId4" Type="http://schemas.openxmlformats.org/officeDocument/2006/relationships/hyperlink" Target="http://law.justia.com/cases/north-carolina/supreme-court/1993/145a91-0-0.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courtlistener.com/opinion/1288391/state-v-ballar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ncids.org/Expert/FormsApps.html?c=Information%20for%20Experts,%20Forms%20And%20Application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caitlin.fenhagen@nccourts.org" TargetMode="External"/><Relationship Id="rId2" Type="http://schemas.openxmlformats.org/officeDocument/2006/relationships/hyperlink" Target="mailto:phildixonjr@daglawyer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cids.com/forensic/experts/experts.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ncga.state.nc.us/EnactedLegislation/Statutes/HTML/BySection/Chapter_15A/GS_15A-905.html" TargetMode="External"/><Relationship Id="rId2" Type="http://schemas.openxmlformats.org/officeDocument/2006/relationships/hyperlink" Target="http://www.nccourts.org/Forms/Documents/1265.pdf" TargetMode="External"/><Relationship Id="rId1" Type="http://schemas.openxmlformats.org/officeDocument/2006/relationships/slideLayout" Target="../slideLayouts/slideLayout2.xml"/><Relationship Id="rId5" Type="http://schemas.openxmlformats.org/officeDocument/2006/relationships/hyperlink" Target="http://www.ncga.state.nc.us/EnactedLegislation/Statutes/PDF/BySection/Chapter_7A/GS_7A-314.pdf" TargetMode="External"/><Relationship Id="rId4" Type="http://schemas.openxmlformats.org/officeDocument/2006/relationships/hyperlink" Target="http://www.ncga.state.nc.us/EnactedLegislation/Statutes/PDF/BySection/Chapter_7A/GS_7A-498.5.pdf"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ccourts.org/Forms/Documents/1266.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8730"/>
            <a:ext cx="7772400" cy="4267200"/>
          </a:xfrm>
        </p:spPr>
        <p:txBody>
          <a:bodyPr>
            <a:normAutofit/>
          </a:bodyPr>
          <a:lstStyle/>
          <a:p>
            <a:r>
              <a:rPr lang="en-US" sz="6000" dirty="0" smtClean="0"/>
              <a:t>The Mechanics of Getting Your Own Expert</a:t>
            </a:r>
            <a:endParaRPr lang="en-US" sz="6000" dirty="0"/>
          </a:p>
        </p:txBody>
      </p:sp>
      <p:sp>
        <p:nvSpPr>
          <p:cNvPr id="3" name="Subtitle 2"/>
          <p:cNvSpPr>
            <a:spLocks noGrp="1"/>
          </p:cNvSpPr>
          <p:nvPr>
            <p:ph type="subTitle" idx="1"/>
          </p:nvPr>
        </p:nvSpPr>
        <p:spPr/>
        <p:txBody>
          <a:bodyPr>
            <a:normAutofit lnSpcReduction="10000"/>
          </a:bodyPr>
          <a:lstStyle/>
          <a:p>
            <a:r>
              <a:rPr lang="en-US" dirty="0" smtClean="0"/>
              <a:t>Phillip R. Dixon, Jr., Attorney at Law</a:t>
            </a:r>
          </a:p>
          <a:p>
            <a:r>
              <a:rPr lang="en-US" dirty="0" smtClean="0"/>
              <a:t>Caitlin </a:t>
            </a:r>
            <a:r>
              <a:rPr lang="en-US" dirty="0" err="1" smtClean="0"/>
              <a:t>Fenhagen</a:t>
            </a:r>
            <a:r>
              <a:rPr lang="en-US" dirty="0" smtClean="0"/>
              <a:t>, Deputy Capital Defender</a:t>
            </a:r>
            <a:endParaRPr lang="en-US" dirty="0"/>
          </a:p>
        </p:txBody>
      </p:sp>
    </p:spTree>
    <p:extLst>
      <p:ext uri="{BB962C8B-B14F-4D97-AF65-F5344CB8AC3E}">
        <p14:creationId xmlns:p14="http://schemas.microsoft.com/office/powerpoint/2010/main" val="164527621"/>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Law and Statutes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hlinkClick r:id="rId2"/>
              </a:rPr>
              <a:t>Ake v. Oklahoma, 470 U.S. 68 (1985)</a:t>
            </a:r>
            <a:r>
              <a:rPr lang="en-US" dirty="0" smtClean="0"/>
              <a:t>: Supreme Court held that the failure to provide an expert to an indigent defendant deprived him of a fair opportunity to present his defense and violated due process</a:t>
            </a:r>
          </a:p>
          <a:p>
            <a:r>
              <a:rPr lang="tr-TR" dirty="0" smtClean="0">
                <a:hlinkClick r:id="rId3"/>
              </a:rPr>
              <a:t>State v. Ballard, 333 N.C. 515 (1993)</a:t>
            </a:r>
            <a:r>
              <a:rPr lang="en-US" dirty="0" smtClean="0"/>
              <a:t>: Sixth Amendment right to assistance of counsel entitles defendant to apply </a:t>
            </a:r>
            <a:r>
              <a:rPr lang="en-US" i="1" dirty="0" smtClean="0"/>
              <a:t>ex parte</a:t>
            </a:r>
            <a:r>
              <a:rPr lang="en-US" dirty="0" smtClean="0"/>
              <a:t> for appointment of expert.  An indigent defendant is entitled to any form of expert assistance necessary to his or her defense, not just the assistance of a psychiatrist</a:t>
            </a:r>
          </a:p>
          <a:p>
            <a:r>
              <a:rPr lang="en-US" dirty="0" smtClean="0">
                <a:hlinkClick r:id="rId4"/>
              </a:rPr>
              <a:t>State v. Bates, 333 N.C. 523 (1993)</a:t>
            </a:r>
            <a:r>
              <a:rPr lang="en-US" dirty="0" smtClean="0"/>
              <a:t>: error to deny the motion of an indigent defendant for an ex parte hearing regarding his request for the assistance of psychiatrist—violated 5</a:t>
            </a:r>
            <a:r>
              <a:rPr lang="en-US" baseline="30000" dirty="0" smtClean="0"/>
              <a:t>th</a:t>
            </a:r>
            <a:r>
              <a:rPr lang="en-US" dirty="0" smtClean="0"/>
              <a:t>, 6</a:t>
            </a:r>
            <a:r>
              <a:rPr lang="en-US" baseline="30000" dirty="0" smtClean="0"/>
              <a:t>th</a:t>
            </a:r>
            <a:r>
              <a:rPr lang="en-US" dirty="0" smtClean="0"/>
              <a:t>, and 14</a:t>
            </a:r>
            <a:r>
              <a:rPr lang="en-US" baseline="30000" dirty="0" smtClean="0"/>
              <a:t>th</a:t>
            </a:r>
            <a:r>
              <a:rPr lang="en-US" dirty="0" smtClean="0"/>
              <a:t> Am.</a:t>
            </a:r>
          </a:p>
          <a:p>
            <a:r>
              <a:rPr lang="it-IT" dirty="0" smtClean="0">
                <a:hlinkClick r:id="rId5"/>
              </a:rPr>
              <a:t>N.C. Gen. Stat. § 7A-450(b)</a:t>
            </a:r>
            <a:r>
              <a:rPr lang="en-US" dirty="0" smtClean="0"/>
              <a:t>: an indigent defendant is entitled to the assistance of counsel and other “necessary expenses of representation.” Necessary expenses include expert assistance. </a:t>
            </a:r>
            <a:r>
              <a:rPr lang="en-US" u="sng" dirty="0" smtClean="0"/>
              <a:t>See </a:t>
            </a:r>
            <a:r>
              <a:rPr lang="it-IT" dirty="0" smtClean="0">
                <a:hlinkClick r:id="rId6"/>
              </a:rPr>
              <a:t>State v. Tatum, 291 N.C. 73 (1976)</a:t>
            </a:r>
            <a:r>
              <a:rPr lang="en-US" dirty="0" smtClean="0"/>
              <a:t>  </a:t>
            </a:r>
            <a:r>
              <a:rPr lang="en-US" dirty="0"/>
              <a:t>.</a:t>
            </a:r>
            <a:endParaRPr lang="en-US" dirty="0" smtClean="0"/>
          </a:p>
          <a:p>
            <a:r>
              <a:rPr lang="it-IT" dirty="0" smtClean="0">
                <a:hlinkClick r:id="rId7"/>
              </a:rPr>
              <a:t>N.C. Gen. Stat. § 7A-454</a:t>
            </a:r>
            <a:r>
              <a:rPr lang="en-US" dirty="0" smtClean="0"/>
              <a:t>: authorizes trial court to approve fees for expert witness </a:t>
            </a:r>
          </a:p>
          <a:p>
            <a:r>
              <a:rPr lang="en-US" dirty="0" smtClean="0"/>
              <a:t>In District or Superior Court</a:t>
            </a:r>
          </a:p>
        </p:txBody>
      </p:sp>
    </p:spTree>
    <p:extLst>
      <p:ext uri="{BB962C8B-B14F-4D97-AF65-F5344CB8AC3E}">
        <p14:creationId xmlns:p14="http://schemas.microsoft.com/office/powerpoint/2010/main" val="3472623685"/>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Parte Motion for Appointment of Expert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 Parte means DO NOT SERVE MOTION OR ORDER ON THE PROSECUTION</a:t>
            </a:r>
          </a:p>
          <a:p>
            <a:r>
              <a:rPr lang="tr-TR" dirty="0" smtClean="0">
                <a:hlinkClick r:id="rId2"/>
              </a:rPr>
              <a:t>State v. Ballard, 333 N.C. 515, 428 S.E. 2d 178 (1993)</a:t>
            </a:r>
            <a:r>
              <a:rPr lang="en-US" dirty="0" smtClean="0"/>
              <a:t>: Constitutional right to ex parte hearing</a:t>
            </a:r>
          </a:p>
          <a:p>
            <a:r>
              <a:rPr lang="en-US" dirty="0" smtClean="0"/>
              <a:t>Selecting a judge to hear the motion</a:t>
            </a:r>
          </a:p>
          <a:p>
            <a:r>
              <a:rPr lang="en-US" dirty="0" smtClean="0"/>
              <a:t>Submit Motion and Form AOC-G-309 to judge or by letter with copies to judge’s chambers</a:t>
            </a:r>
          </a:p>
          <a:p>
            <a:r>
              <a:rPr lang="en-US" dirty="0" smtClean="0"/>
              <a:t>Per Form AOC-G-309, the Order shall be sealed in the court file and only opened upon further order of the Court</a:t>
            </a:r>
          </a:p>
          <a:p>
            <a:r>
              <a:rPr lang="en-US" dirty="0" smtClean="0"/>
              <a:t>Keep a copy of the order for your file and one for expert (for proof of allocation of funds so he/she can get paid)</a:t>
            </a:r>
          </a:p>
          <a:p>
            <a:r>
              <a:rPr lang="en-US" dirty="0" smtClean="0"/>
              <a:t>May make motion in district court if case has not yet been indicted</a:t>
            </a:r>
            <a:endParaRPr lang="en-US" dirty="0"/>
          </a:p>
        </p:txBody>
      </p:sp>
    </p:spTree>
    <p:extLst>
      <p:ext uri="{BB962C8B-B14F-4D97-AF65-F5344CB8AC3E}">
        <p14:creationId xmlns:p14="http://schemas.microsoft.com/office/powerpoint/2010/main" val="3914358521"/>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Necessary Showings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Area of Expertise: psychiatrist, investigation, fingerprint expert, etc.</a:t>
            </a:r>
          </a:p>
          <a:p>
            <a:r>
              <a:rPr lang="en-US" dirty="0" smtClean="0"/>
              <a:t>Name of expert and description of qualifications (CV may be included)</a:t>
            </a:r>
          </a:p>
          <a:p>
            <a:r>
              <a:rPr lang="en-US" dirty="0" smtClean="0"/>
              <a:t>Amount of Funds: include hourly rate, number of hours of work, cost of testing or other procedures, travel expenses, and total amount requested (note rates for waiting and traveling, use Expert Compensation Calculator on Form AOC-G-309)</a:t>
            </a:r>
          </a:p>
          <a:p>
            <a:r>
              <a:rPr lang="en-US" dirty="0" smtClean="0"/>
              <a:t>Describe work to be performed by expert (i.e., review of records, examination of defendant/evidence, interview of particular witnesses testifying at trial, etc.)</a:t>
            </a:r>
          </a:p>
          <a:p>
            <a:r>
              <a:rPr lang="en-US" dirty="0" smtClean="0"/>
              <a:t>Threshold showing of specific necessity in your case: show defendant will be deprived of fair trial without the expert’s assistance or expert will materially assist the defendant in the preparation of his/her case</a:t>
            </a:r>
          </a:p>
          <a:p>
            <a:r>
              <a:rPr lang="en-US" dirty="0" smtClean="0"/>
              <a:t>Leave to apply for additional funding if necessary</a:t>
            </a:r>
          </a:p>
          <a:p>
            <a:r>
              <a:rPr lang="en-US" dirty="0" smtClean="0"/>
              <a:t>Sample Motions in materials</a:t>
            </a:r>
            <a:endParaRPr lang="en-US" dirty="0"/>
          </a:p>
        </p:txBody>
      </p:sp>
    </p:spTree>
    <p:extLst>
      <p:ext uri="{BB962C8B-B14F-4D97-AF65-F5344CB8AC3E}">
        <p14:creationId xmlns:p14="http://schemas.microsoft.com/office/powerpoint/2010/main" val="3438110887"/>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your ex parte motion is denied?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Get more facts and evidence showing why you need an expert and renew the motion in writing</a:t>
            </a:r>
          </a:p>
          <a:p>
            <a:r>
              <a:rPr lang="en-US" dirty="0" smtClean="0"/>
              <a:t>Make proffer regarding the expertise needed</a:t>
            </a:r>
          </a:p>
          <a:p>
            <a:r>
              <a:rPr lang="en-US" u="sng" dirty="0" smtClean="0"/>
              <a:t>State v. Jones</a:t>
            </a:r>
            <a:r>
              <a:rPr lang="en-US" dirty="0" smtClean="0"/>
              <a:t>, 344 N.C. 722, 477 S.E. 2d 147 (1996): NC Supreme Court ruled trial court erred in denying renewed request for funds for psychiatrist.  Defense counsel renewed with affidavit supporting the request</a:t>
            </a:r>
          </a:p>
          <a:p>
            <a:r>
              <a:rPr lang="en-US" dirty="0" smtClean="0"/>
              <a:t>Request a court reporter and ask the judge to hear and rule on motion again in chambers (</a:t>
            </a:r>
            <a:r>
              <a:rPr lang="en-US" u="sng" dirty="0" smtClean="0"/>
              <a:t>Protect the Record</a:t>
            </a:r>
            <a:r>
              <a:rPr lang="en-US" dirty="0" smtClean="0"/>
              <a:t>)</a:t>
            </a:r>
          </a:p>
          <a:p>
            <a:r>
              <a:rPr lang="en-US" dirty="0" smtClean="0"/>
              <a:t>Have the Court issue an order denying the motion and have motion and order sealed in court file for appellate review (</a:t>
            </a:r>
            <a:r>
              <a:rPr lang="en-US" u="sng" dirty="0" smtClean="0"/>
              <a:t>Protect the Record</a:t>
            </a:r>
            <a:r>
              <a:rPr lang="en-US" dirty="0" smtClean="0"/>
              <a:t>)</a:t>
            </a:r>
          </a:p>
          <a:p>
            <a:r>
              <a:rPr lang="en-US" dirty="0" smtClean="0"/>
              <a:t>Call Appellate Defender’s Office</a:t>
            </a:r>
            <a:endParaRPr lang="en-US" dirty="0"/>
          </a:p>
        </p:txBody>
      </p:sp>
    </p:spTree>
    <p:extLst>
      <p:ext uri="{BB962C8B-B14F-4D97-AF65-F5344CB8AC3E}">
        <p14:creationId xmlns:p14="http://schemas.microsoft.com/office/powerpoint/2010/main" val="2277206375"/>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with Experts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Give a copy of the signed order to the expert along with clear referral information</a:t>
            </a:r>
          </a:p>
          <a:p>
            <a:r>
              <a:rPr lang="en-US" dirty="0" smtClean="0"/>
              <a:t>Consider what parts of discovery and/or client records to send to expert</a:t>
            </a:r>
          </a:p>
          <a:p>
            <a:r>
              <a:rPr lang="en-US" dirty="0" smtClean="0"/>
              <a:t>Ensure that expert keeps within approved hours, including travel and waiting times</a:t>
            </a:r>
          </a:p>
          <a:p>
            <a:r>
              <a:rPr lang="en-US" dirty="0" smtClean="0"/>
              <a:t>Expert may not be paid if time exceeds amount that was pre-approved</a:t>
            </a:r>
          </a:p>
          <a:p>
            <a:r>
              <a:rPr lang="en-US" dirty="0" smtClean="0"/>
              <a:t>Apply for additional funds for expert, if necessary</a:t>
            </a:r>
          </a:p>
          <a:p>
            <a:r>
              <a:rPr lang="en-US" dirty="0" smtClean="0"/>
              <a:t>Discuss whether report should be be generated</a:t>
            </a:r>
          </a:p>
          <a:p>
            <a:r>
              <a:rPr lang="en-US" dirty="0" smtClean="0"/>
              <a:t>Expert will submit a fee app (direct expert to </a:t>
            </a:r>
            <a:r>
              <a:rPr lang="en-US" dirty="0"/>
              <a:t>the </a:t>
            </a:r>
            <a:r>
              <a:rPr lang="en-US" dirty="0" smtClean="0">
                <a:hlinkClick r:id="rId2"/>
              </a:rPr>
              <a:t>IDS Website</a:t>
            </a:r>
            <a:r>
              <a:rPr lang="en-US" dirty="0" smtClean="0"/>
              <a:t> for direction on billing)</a:t>
            </a:r>
          </a:p>
          <a:p>
            <a:pPr lvl="1"/>
            <a:r>
              <a:rPr lang="en-US" dirty="0" smtClean="0"/>
              <a:t>For non-capital criminal and non-criminal cases: use Form AOC-G-309, p. 2 and send to IDS Financial Services in Raleigh</a:t>
            </a:r>
            <a:endParaRPr lang="en-US" dirty="0"/>
          </a:p>
        </p:txBody>
      </p:sp>
    </p:spTree>
    <p:extLst>
      <p:ext uri="{BB962C8B-B14F-4D97-AF65-F5344CB8AC3E}">
        <p14:creationId xmlns:p14="http://schemas.microsoft.com/office/powerpoint/2010/main" val="1276554054"/>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75601407"/>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smtClean="0"/>
              <a:t>Phillip R. Dixon, Jr., Attorney at Law: </a:t>
            </a:r>
            <a:r>
              <a:rPr lang="en-US" dirty="0" smtClean="0">
                <a:hlinkClick r:id="rId2"/>
              </a:rPr>
              <a:t>phildixonjr@daglawyers.com</a:t>
            </a:r>
            <a:r>
              <a:rPr lang="en-US" dirty="0" smtClean="0"/>
              <a:t>; (252)-355-8100</a:t>
            </a:r>
          </a:p>
          <a:p>
            <a:r>
              <a:rPr lang="en-US" dirty="0" smtClean="0"/>
              <a:t>Caitlin </a:t>
            </a:r>
            <a:r>
              <a:rPr lang="en-US" dirty="0" err="1" smtClean="0"/>
              <a:t>Fenhagen</a:t>
            </a:r>
            <a:r>
              <a:rPr lang="en-US" dirty="0" smtClean="0"/>
              <a:t>, Deputy Capital Defender: </a:t>
            </a:r>
            <a:r>
              <a:rPr lang="en-US" dirty="0" smtClean="0">
                <a:hlinkClick r:id="rId3"/>
              </a:rPr>
              <a:t>caitlin.fenhagen@nccourts.org</a:t>
            </a:r>
            <a:r>
              <a:rPr lang="en-US" dirty="0" smtClean="0"/>
              <a:t>; (919)-354-7167</a:t>
            </a:r>
            <a:endParaRPr lang="en-US" dirty="0"/>
          </a:p>
        </p:txBody>
      </p:sp>
    </p:spTree>
    <p:extLst>
      <p:ext uri="{BB962C8B-B14F-4D97-AF65-F5344CB8AC3E}">
        <p14:creationId xmlns:p14="http://schemas.microsoft.com/office/powerpoint/2010/main" val="3185738426"/>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the expert can do</a:t>
            </a:r>
            <a:endParaRPr lang="en-US" dirty="0"/>
          </a:p>
        </p:txBody>
      </p:sp>
      <p:sp>
        <p:nvSpPr>
          <p:cNvPr id="2" name="Content Placeholder 1"/>
          <p:cNvSpPr>
            <a:spLocks noGrp="1"/>
          </p:cNvSpPr>
          <p:nvPr>
            <p:ph idx="1"/>
          </p:nvPr>
        </p:nvSpPr>
        <p:spPr/>
        <p:txBody>
          <a:bodyPr>
            <a:normAutofit fontScale="92500" lnSpcReduction="20000"/>
          </a:bodyPr>
          <a:lstStyle/>
          <a:p>
            <a:r>
              <a:rPr lang="en-US" dirty="0" smtClean="0"/>
              <a:t>Review the discovery relevant to their expertise, and any records collected and investigation you’ve already done</a:t>
            </a:r>
          </a:p>
          <a:p>
            <a:r>
              <a:rPr lang="en-US" dirty="0" smtClean="0"/>
              <a:t>Review the State’s response to your discovery request</a:t>
            </a:r>
          </a:p>
          <a:p>
            <a:r>
              <a:rPr lang="en-US" dirty="0" smtClean="0"/>
              <a:t>Help with additional specific discovery motions</a:t>
            </a:r>
          </a:p>
          <a:p>
            <a:r>
              <a:rPr lang="en-US" dirty="0" smtClean="0"/>
              <a:t>Prepare you for any </a:t>
            </a:r>
            <a:r>
              <a:rPr lang="en-US" i="1" dirty="0" err="1" smtClean="0"/>
              <a:t>Daubert</a:t>
            </a:r>
            <a:r>
              <a:rPr lang="en-US" dirty="0" smtClean="0"/>
              <a:t> hearing to exclude State’s witness</a:t>
            </a:r>
          </a:p>
          <a:p>
            <a:r>
              <a:rPr lang="en-US" dirty="0" smtClean="0"/>
              <a:t>Help prepare cross examination of State’s expert for pre-trial hearing or at trial</a:t>
            </a:r>
          </a:p>
          <a:p>
            <a:r>
              <a:rPr lang="en-US" dirty="0" smtClean="0"/>
              <a:t>Conduct independent investigation, evaluation, testing or research</a:t>
            </a:r>
          </a:p>
          <a:p>
            <a:r>
              <a:rPr lang="en-US" dirty="0" smtClean="0"/>
              <a:t>Testify and teach the jury the science</a:t>
            </a:r>
          </a:p>
          <a:p>
            <a:r>
              <a:rPr lang="en-US" dirty="0" smtClean="0"/>
              <a:t>Experts can assist with guilt/innocence and sentencing hearings/memoranda</a:t>
            </a:r>
          </a:p>
          <a:p>
            <a:endParaRPr lang="en-US" dirty="0" smtClean="0"/>
          </a:p>
          <a:p>
            <a:endParaRPr lang="en-US" dirty="0"/>
          </a:p>
        </p:txBody>
      </p:sp>
    </p:spTree>
    <p:extLst>
      <p:ext uri="{BB962C8B-B14F-4D97-AF65-F5344CB8AC3E}">
        <p14:creationId xmlns:p14="http://schemas.microsoft.com/office/powerpoint/2010/main" val="2736951063"/>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Consider Retaining an Expert</a:t>
            </a:r>
          </a:p>
        </p:txBody>
      </p:sp>
      <p:sp>
        <p:nvSpPr>
          <p:cNvPr id="3" name="Content Placeholder 2"/>
          <p:cNvSpPr>
            <a:spLocks noGrp="1"/>
          </p:cNvSpPr>
          <p:nvPr>
            <p:ph idx="1"/>
          </p:nvPr>
        </p:nvSpPr>
        <p:spPr/>
        <p:txBody>
          <a:bodyPr/>
          <a:lstStyle/>
          <a:p>
            <a:r>
              <a:rPr lang="en-US" dirty="0" smtClean="0"/>
              <a:t>Misdemeanor Case</a:t>
            </a:r>
          </a:p>
          <a:p>
            <a:r>
              <a:rPr lang="en-US" dirty="0" smtClean="0"/>
              <a:t>Felony Case</a:t>
            </a:r>
          </a:p>
          <a:p>
            <a:r>
              <a:rPr lang="en-US" dirty="0" smtClean="0"/>
              <a:t>Case Specific Needs</a:t>
            </a:r>
          </a:p>
          <a:p>
            <a:pPr lvl="1"/>
            <a:r>
              <a:rPr lang="en-US" dirty="0" smtClean="0"/>
              <a:t>Investigation (must be a licensed P.I.)</a:t>
            </a:r>
          </a:p>
          <a:p>
            <a:pPr lvl="1"/>
            <a:r>
              <a:rPr lang="en-US" dirty="0" smtClean="0"/>
              <a:t>DNA Evidence</a:t>
            </a:r>
          </a:p>
          <a:p>
            <a:pPr lvl="1"/>
            <a:r>
              <a:rPr lang="en-US" dirty="0" smtClean="0"/>
              <a:t>Other Forensic Crime Scene Issues</a:t>
            </a:r>
          </a:p>
          <a:p>
            <a:pPr lvl="1"/>
            <a:r>
              <a:rPr lang="en-US" dirty="0" smtClean="0"/>
              <a:t>Mental Health Issues</a:t>
            </a:r>
          </a:p>
          <a:p>
            <a:pPr lvl="1"/>
            <a:r>
              <a:rPr lang="en-US" dirty="0" smtClean="0"/>
              <a:t>Competency Questions</a:t>
            </a:r>
          </a:p>
          <a:p>
            <a:pPr lvl="1"/>
            <a:r>
              <a:rPr lang="en-US" dirty="0" smtClean="0"/>
              <a:t>Sentencing Help</a:t>
            </a:r>
          </a:p>
          <a:p>
            <a:pPr marL="457200" lvl="1" indent="0">
              <a:buNone/>
            </a:pPr>
            <a:endParaRPr lang="en-US" dirty="0"/>
          </a:p>
        </p:txBody>
      </p:sp>
    </p:spTree>
    <p:extLst>
      <p:ext uri="{BB962C8B-B14F-4D97-AF65-F5344CB8AC3E}">
        <p14:creationId xmlns:p14="http://schemas.microsoft.com/office/powerpoint/2010/main" val="3516666719"/>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expert do you want?</a:t>
            </a:r>
            <a:endParaRPr lang="en-US" dirty="0"/>
          </a:p>
        </p:txBody>
      </p:sp>
      <p:sp>
        <p:nvSpPr>
          <p:cNvPr id="3" name="Content Placeholder 2"/>
          <p:cNvSpPr>
            <a:spLocks noGrp="1"/>
          </p:cNvSpPr>
          <p:nvPr>
            <p:ph idx="1"/>
          </p:nvPr>
        </p:nvSpPr>
        <p:spPr/>
        <p:txBody>
          <a:bodyPr>
            <a:normAutofit/>
          </a:bodyPr>
          <a:lstStyle/>
          <a:p>
            <a:r>
              <a:rPr lang="en-US" dirty="0"/>
              <a:t>Consult </a:t>
            </a:r>
            <a:r>
              <a:rPr lang="en-US" dirty="0" smtClean="0"/>
              <a:t>with IDS </a:t>
            </a:r>
            <a:r>
              <a:rPr lang="en-US" dirty="0"/>
              <a:t>Forensic Resource </a:t>
            </a:r>
            <a:r>
              <a:rPr lang="en-US" dirty="0" smtClean="0"/>
              <a:t>Counsel, Sarah Olson</a:t>
            </a:r>
          </a:p>
          <a:p>
            <a:r>
              <a:rPr lang="en-US" dirty="0" smtClean="0"/>
              <a:t>IDS Database </a:t>
            </a:r>
            <a:r>
              <a:rPr lang="en-US" dirty="0"/>
              <a:t>of experts: </a:t>
            </a:r>
            <a:r>
              <a:rPr lang="en-US" dirty="0" smtClean="0">
                <a:hlinkClick r:id="rId2"/>
              </a:rPr>
              <a:t>Forensic Database</a:t>
            </a:r>
            <a:r>
              <a:rPr lang="en-US" dirty="0" smtClean="0"/>
              <a:t>  </a:t>
            </a:r>
          </a:p>
          <a:p>
            <a:r>
              <a:rPr lang="en-US" dirty="0" smtClean="0"/>
              <a:t>Consult with Trial Resource Unit of Capital Defender’s Office </a:t>
            </a:r>
          </a:p>
          <a:p>
            <a:r>
              <a:rPr lang="en-US" dirty="0" smtClean="0"/>
              <a:t>Ask on </a:t>
            </a:r>
            <a:r>
              <a:rPr lang="en-US" dirty="0" err="1" smtClean="0"/>
              <a:t>listservs</a:t>
            </a:r>
            <a:endParaRPr lang="en-US" dirty="0" smtClean="0"/>
          </a:p>
          <a:p>
            <a:r>
              <a:rPr lang="en-US" dirty="0" smtClean="0"/>
              <a:t>Consult with local attorneys or PD Office</a:t>
            </a:r>
          </a:p>
          <a:p>
            <a:r>
              <a:rPr lang="en-US" dirty="0" smtClean="0"/>
              <a:t>Research expert online</a:t>
            </a:r>
          </a:p>
          <a:p>
            <a:r>
              <a:rPr lang="en-US" dirty="0" smtClean="0"/>
              <a:t>Other Resources</a:t>
            </a:r>
            <a:endParaRPr lang="en-US" dirty="0"/>
          </a:p>
        </p:txBody>
      </p:sp>
    </p:spTree>
    <p:extLst>
      <p:ext uri="{BB962C8B-B14F-4D97-AF65-F5344CB8AC3E}">
        <p14:creationId xmlns:p14="http://schemas.microsoft.com/office/powerpoint/2010/main" val="1600464313"/>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a:t>
            </a:r>
            <a:endParaRPr lang="en-US" dirty="0"/>
          </a:p>
        </p:txBody>
      </p:sp>
      <p:sp>
        <p:nvSpPr>
          <p:cNvPr id="3" name="Content Placeholder 2"/>
          <p:cNvSpPr>
            <a:spLocks noGrp="1"/>
          </p:cNvSpPr>
          <p:nvPr>
            <p:ph idx="1"/>
          </p:nvPr>
        </p:nvSpPr>
        <p:spPr/>
        <p:txBody>
          <a:bodyPr/>
          <a:lstStyle/>
          <a:p>
            <a:r>
              <a:rPr lang="en-US" sz="2800" dirty="0" smtClean="0"/>
              <a:t>When to get an expert:</a:t>
            </a:r>
            <a:r>
              <a:rPr lang="en-US" dirty="0" smtClean="0"/>
              <a:t> </a:t>
            </a:r>
          </a:p>
          <a:p>
            <a:pPr lvl="1"/>
            <a:r>
              <a:rPr lang="en-US" sz="2400" dirty="0" smtClean="0"/>
              <a:t>District or Superior Court?</a:t>
            </a:r>
          </a:p>
          <a:p>
            <a:pPr lvl="1"/>
            <a:r>
              <a:rPr lang="en-US" sz="2400" dirty="0" smtClean="0"/>
              <a:t>Local Rules</a:t>
            </a:r>
          </a:p>
          <a:p>
            <a:pPr lvl="1"/>
            <a:r>
              <a:rPr lang="en-US" sz="2400" dirty="0" smtClean="0"/>
              <a:t>Is there an emergent mental health issue?</a:t>
            </a:r>
          </a:p>
          <a:p>
            <a:pPr lvl="1"/>
            <a:r>
              <a:rPr lang="en-US" sz="2400" dirty="0" smtClean="0"/>
              <a:t>Do you have sufficient discovery or records to identify the issues?</a:t>
            </a:r>
          </a:p>
          <a:p>
            <a:pPr lvl="1"/>
            <a:r>
              <a:rPr lang="en-US" sz="2400" dirty="0" smtClean="0"/>
              <a:t>Notice by State of intent to use scientific data with expert testimony</a:t>
            </a:r>
          </a:p>
          <a:p>
            <a:pPr lvl="1"/>
            <a:endParaRPr lang="en-US" sz="2400" dirty="0" smtClean="0"/>
          </a:p>
        </p:txBody>
      </p:sp>
    </p:spTree>
    <p:extLst>
      <p:ext uri="{BB962C8B-B14F-4D97-AF65-F5344CB8AC3E}">
        <p14:creationId xmlns:p14="http://schemas.microsoft.com/office/powerpoint/2010/main" val="2917793928"/>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Contact with Expert</a:t>
            </a:r>
            <a:endParaRPr lang="en-US" dirty="0"/>
          </a:p>
        </p:txBody>
      </p:sp>
      <p:sp>
        <p:nvSpPr>
          <p:cNvPr id="3" name="Content Placeholder 2"/>
          <p:cNvSpPr>
            <a:spLocks noGrp="1"/>
          </p:cNvSpPr>
          <p:nvPr>
            <p:ph idx="1"/>
          </p:nvPr>
        </p:nvSpPr>
        <p:spPr/>
        <p:txBody>
          <a:bodyPr/>
          <a:lstStyle/>
          <a:p>
            <a:r>
              <a:rPr lang="en-US" dirty="0" smtClean="0"/>
              <a:t>Rates: will the expert work within State rates?</a:t>
            </a:r>
          </a:p>
          <a:p>
            <a:r>
              <a:rPr lang="en-US" dirty="0" smtClean="0"/>
              <a:t>Amount of Request: discuss the scope of work, number of hours of work needed, travel, and cost of testing</a:t>
            </a:r>
          </a:p>
          <a:p>
            <a:r>
              <a:rPr lang="en-US" dirty="0" smtClean="0"/>
              <a:t>Availability of Expert: is the expert available now and at time of anticipated testimony?</a:t>
            </a:r>
            <a:endParaRPr lang="en-US" dirty="0"/>
          </a:p>
        </p:txBody>
      </p:sp>
    </p:spTree>
    <p:extLst>
      <p:ext uri="{BB962C8B-B14F-4D97-AF65-F5344CB8AC3E}">
        <p14:creationId xmlns:p14="http://schemas.microsoft.com/office/powerpoint/2010/main" val="1552452936"/>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and Rates</a:t>
            </a:r>
            <a:endParaRPr lang="en-US" dirty="0"/>
          </a:p>
        </p:txBody>
      </p:sp>
      <p:sp>
        <p:nvSpPr>
          <p:cNvPr id="3" name="Content Placeholder 2"/>
          <p:cNvSpPr>
            <a:spLocks noGrp="1"/>
          </p:cNvSpPr>
          <p:nvPr>
            <p:ph idx="1"/>
          </p:nvPr>
        </p:nvSpPr>
        <p:spPr/>
        <p:txBody>
          <a:bodyPr>
            <a:normAutofit lnSpcReduction="10000"/>
          </a:bodyPr>
          <a:lstStyle/>
          <a:p>
            <a:r>
              <a:rPr lang="en-US" dirty="0" smtClean="0"/>
              <a:t>Non-Capital Criminal Case Form:</a:t>
            </a:r>
          </a:p>
          <a:p>
            <a:pPr lvl="1"/>
            <a:r>
              <a:rPr lang="en-US" dirty="0"/>
              <a:t>Prior authorization must be sought through the presiding judge</a:t>
            </a:r>
          </a:p>
          <a:p>
            <a:pPr lvl="1"/>
            <a:r>
              <a:rPr lang="en-US" dirty="0"/>
              <a:t>Counsel must complete and submit </a:t>
            </a:r>
            <a:r>
              <a:rPr lang="en-US" dirty="0" smtClean="0">
                <a:hlinkClick r:id="rId2"/>
              </a:rPr>
              <a:t>Form AOC-G-309</a:t>
            </a:r>
            <a:r>
              <a:rPr lang="en-US" dirty="0" smtClean="0"/>
              <a:t> along </a:t>
            </a:r>
            <a:r>
              <a:rPr lang="en-US" dirty="0"/>
              <a:t>with supporting motion ex parte</a:t>
            </a:r>
          </a:p>
          <a:p>
            <a:pPr lvl="1"/>
            <a:r>
              <a:rPr lang="en-US" dirty="0"/>
              <a:t>For non-expert flat fee services, the AOC-G-309 form does not need to be completed (i.e., polygraph exam, medical procedure, sentencing plan) but motion and proposed order </a:t>
            </a:r>
            <a:r>
              <a:rPr lang="en-US" dirty="0" smtClean="0"/>
              <a:t>does</a:t>
            </a:r>
          </a:p>
          <a:p>
            <a:r>
              <a:rPr lang="en-US" dirty="0" smtClean="0"/>
              <a:t>Standardized Rates for Experts:</a:t>
            </a:r>
          </a:p>
          <a:p>
            <a:pPr lvl="1"/>
            <a:r>
              <a:rPr lang="en-US" dirty="0" smtClean="0">
                <a:hlinkClick r:id="rId3"/>
              </a:rPr>
              <a:t>G.S. 15A-905(c)(2)</a:t>
            </a:r>
            <a:r>
              <a:rPr lang="en-US" dirty="0" smtClean="0"/>
              <a:t>  </a:t>
            </a:r>
            <a:r>
              <a:rPr lang="en-US" dirty="0"/>
              <a:t>provides “Standardized fee scales shall be developed by the Administrative Office of the Courts and Indigent Defense Services for all expert witnesses and private investigators who are compensated with State funds.”</a:t>
            </a:r>
          </a:p>
          <a:p>
            <a:pPr lvl="1"/>
            <a:r>
              <a:rPr lang="en-US" dirty="0"/>
              <a:t>The final budget bill, effective July 1, 2011, amended </a:t>
            </a:r>
            <a:r>
              <a:rPr lang="en-US" dirty="0" smtClean="0">
                <a:hlinkClick r:id="rId4"/>
              </a:rPr>
              <a:t>G.S. 7A-498.5(f)</a:t>
            </a:r>
            <a:r>
              <a:rPr lang="en-US" dirty="0" smtClean="0"/>
              <a:t> to </a:t>
            </a:r>
            <a:r>
              <a:rPr lang="en-US" dirty="0"/>
              <a:t>provide: “The rate of compensation set [by the IDS Commission] for expert witnesses may be no greater than the rate set by the Administrative Office for the courts </a:t>
            </a:r>
            <a:r>
              <a:rPr lang="en-US" dirty="0" smtClean="0"/>
              <a:t>under </a:t>
            </a:r>
            <a:r>
              <a:rPr lang="en-US" dirty="0" smtClean="0">
                <a:hlinkClick r:id="rId5"/>
              </a:rPr>
              <a:t>G.S. 7A-314(d)</a:t>
            </a:r>
            <a:r>
              <a:rPr lang="en-US" dirty="0" smtClean="0"/>
              <a:t>.”</a:t>
            </a:r>
          </a:p>
          <a:p>
            <a:endParaRPr lang="en-US" dirty="0"/>
          </a:p>
          <a:p>
            <a:endParaRPr lang="en-US" dirty="0" smtClean="0"/>
          </a:p>
          <a:p>
            <a:pPr lvl="1"/>
            <a:endParaRPr lang="en-US" dirty="0"/>
          </a:p>
          <a:p>
            <a:pPr marL="457200" lvl="1" indent="0">
              <a:buNone/>
            </a:pPr>
            <a:endParaRPr lang="en-US" dirty="0" smtClean="0"/>
          </a:p>
          <a:p>
            <a:pPr lvl="1"/>
            <a:endParaRPr lang="en-US" dirty="0" smtClean="0"/>
          </a:p>
        </p:txBody>
      </p:sp>
    </p:spTree>
    <p:extLst>
      <p:ext uri="{BB962C8B-B14F-4D97-AF65-F5344CB8AC3E}">
        <p14:creationId xmlns:p14="http://schemas.microsoft.com/office/powerpoint/2010/main" val="3219435798"/>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314" y="-208025"/>
            <a:ext cx="7348453" cy="930641"/>
          </a:xfrm>
        </p:spPr>
        <p:txBody>
          <a:bodyPr/>
          <a:lstStyle/>
          <a:p>
            <a:r>
              <a:rPr lang="en-US" sz="4000" dirty="0" smtClean="0"/>
              <a:t>Standardized Rate Schedule</a:t>
            </a:r>
            <a:endParaRPr lang="en-US" sz="4000" dirty="0"/>
          </a:p>
        </p:txBody>
      </p:sp>
      <p:pic>
        <p:nvPicPr>
          <p:cNvPr id="8" name="Content Placeholder 7" descr="FINALFORM.jpg"/>
          <p:cNvPicPr>
            <a:picLocks noGrp="1" noChangeAspect="1"/>
          </p:cNvPicPr>
          <p:nvPr>
            <p:ph idx="1"/>
          </p:nvPr>
        </p:nvPicPr>
        <p:blipFill>
          <a:blip r:embed="rId2">
            <a:extLst>
              <a:ext uri="{28A0092B-C50C-407E-A947-70E740481C1C}">
                <a14:useLocalDpi xmlns:a14="http://schemas.microsoft.com/office/drawing/2010/main" val="0"/>
              </a:ext>
            </a:extLst>
          </a:blip>
          <a:srcRect t="-1083" b="-1083"/>
          <a:stretch>
            <a:fillRect/>
          </a:stretch>
        </p:blipFill>
        <p:spPr>
          <a:xfrm>
            <a:off x="233680" y="929640"/>
            <a:ext cx="8676640" cy="4648890"/>
          </a:xfrm>
        </p:spPr>
      </p:pic>
    </p:spTree>
    <p:extLst>
      <p:ext uri="{BB962C8B-B14F-4D97-AF65-F5344CB8AC3E}">
        <p14:creationId xmlns:p14="http://schemas.microsoft.com/office/powerpoint/2010/main" val="457933967"/>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 Deviation</a:t>
            </a:r>
            <a:endParaRPr lang="en-US" dirty="0"/>
          </a:p>
        </p:txBody>
      </p:sp>
      <p:sp>
        <p:nvSpPr>
          <p:cNvPr id="3" name="Content Placeholder 2"/>
          <p:cNvSpPr>
            <a:spLocks noGrp="1"/>
          </p:cNvSpPr>
          <p:nvPr>
            <p:ph idx="1"/>
          </p:nvPr>
        </p:nvSpPr>
        <p:spPr/>
        <p:txBody>
          <a:bodyPr>
            <a:normAutofit/>
          </a:bodyPr>
          <a:lstStyle/>
          <a:p>
            <a:r>
              <a:rPr lang="en-US" sz="2800" dirty="0" smtClean="0"/>
              <a:t>If expert will not work within State rate, you may apply for a deviation</a:t>
            </a:r>
          </a:p>
          <a:p>
            <a:r>
              <a:rPr lang="en-US" sz="2800" dirty="0" smtClean="0"/>
              <a:t>For non-capital cases, counsel must </a:t>
            </a:r>
            <a:r>
              <a:rPr lang="en-US" sz="2800" dirty="0"/>
              <a:t>submit </a:t>
            </a:r>
            <a:r>
              <a:rPr lang="en-US" sz="2800" dirty="0" smtClean="0">
                <a:hlinkClick r:id="rId2"/>
              </a:rPr>
              <a:t>Form AOC-G-310 </a:t>
            </a:r>
            <a:r>
              <a:rPr lang="en-US" sz="2800" dirty="0" smtClean="0"/>
              <a:t> to IDS Director</a:t>
            </a:r>
          </a:p>
        </p:txBody>
      </p:sp>
    </p:spTree>
    <p:extLst>
      <p:ext uri="{BB962C8B-B14F-4D97-AF65-F5344CB8AC3E}">
        <p14:creationId xmlns:p14="http://schemas.microsoft.com/office/powerpoint/2010/main" val="317459667"/>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794</TotalTime>
  <Words>1236</Words>
  <Application>Microsoft Office PowerPoint</Application>
  <PresentationFormat>On-screen Show (4:3)</PresentationFormat>
  <Paragraphs>99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 Gothic</vt:lpstr>
      <vt:lpstr>Courier New</vt:lpstr>
      <vt:lpstr>Palatino Linotype</vt:lpstr>
      <vt:lpstr>Executive</vt:lpstr>
      <vt:lpstr>The Mechanics of Getting Your Own Expert</vt:lpstr>
      <vt:lpstr>What the expert can do</vt:lpstr>
      <vt:lpstr>When to Consider Retaining an Expert</vt:lpstr>
      <vt:lpstr>What expert do you want?</vt:lpstr>
      <vt:lpstr>Timing</vt:lpstr>
      <vt:lpstr>First Contact with Expert</vt:lpstr>
      <vt:lpstr>Form and Rates</vt:lpstr>
      <vt:lpstr>Standardized Rate Schedule</vt:lpstr>
      <vt:lpstr>Rate Deviation</vt:lpstr>
      <vt:lpstr>Case Law and Statutes</vt:lpstr>
      <vt:lpstr>Ex Parte Motion for Appointment of Expert</vt:lpstr>
      <vt:lpstr>Necessary Showings</vt:lpstr>
      <vt:lpstr>What if your ex parte motion is denied?</vt:lpstr>
      <vt:lpstr>Communication with Experts</vt:lpstr>
      <vt:lpstr>Questions?</vt:lpstr>
      <vt:lpstr>Contact Information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Mechanics of Getting Your Own Expert</dc:title>
  <dc:creator>Emily Grace Watson</dc:creator>
  <cp:lastModifiedBy>Thompson, Marcus E.</cp:lastModifiedBy>
  <cp:revision>24</cp:revision>
  <dcterms:created xsi:type="dcterms:W3CDTF">2015-05-28T14:10:01Z</dcterms:created>
  <dcterms:modified xsi:type="dcterms:W3CDTF">2017-12-29T20:09:07Z</dcterms:modified>
</cp:coreProperties>
</file>